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4" r:id="rId1"/>
  </p:sldMasterIdLst>
  <p:notesMasterIdLst>
    <p:notesMasterId r:id="rId12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3E7DA-2B56-4E02-8451-3363DA08A071}" v="1" dt="2019-03-11T18:15:04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75" autoAdjust="0"/>
    <p:restoredTop sz="94803"/>
  </p:normalViewPr>
  <p:slideViewPr>
    <p:cSldViewPr>
      <p:cViewPr varScale="1">
        <p:scale>
          <a:sx n="104" d="100"/>
          <a:sy n="104" d="100"/>
        </p:scale>
        <p:origin x="2316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98C3E7DA-2B56-4E02-8451-3363DA08A071}"/>
    <pc:docChg chg="custSel modSld modMainMaster">
      <pc:chgData name="Say,Benjamin" userId="12accc6f-d5d5-4773-a929-5f4f5530135e" providerId="ADAL" clId="{98C3E7DA-2B56-4E02-8451-3363DA08A071}" dt="2019-03-11T18:29:36.509" v="8" actId="1076"/>
      <pc:docMkLst>
        <pc:docMk/>
      </pc:docMkLst>
      <pc:sldChg chg="delSp">
        <pc:chgData name="Say,Benjamin" userId="12accc6f-d5d5-4773-a929-5f4f5530135e" providerId="ADAL" clId="{98C3E7DA-2B56-4E02-8451-3363DA08A071}" dt="2019-03-11T18:15:08.060" v="2" actId="478"/>
        <pc:sldMkLst>
          <pc:docMk/>
          <pc:sldMk cId="0" sldId="281"/>
        </pc:sldMkLst>
        <pc:spChg chg="del">
          <ac:chgData name="Say,Benjamin" userId="12accc6f-d5d5-4773-a929-5f4f5530135e" providerId="ADAL" clId="{98C3E7DA-2B56-4E02-8451-3363DA08A071}" dt="2019-03-11T18:15:06.476" v="1" actId="478"/>
          <ac:spMkLst>
            <pc:docMk/>
            <pc:sldMk cId="0" sldId="281"/>
            <ac:spMk id="15366" creationId="{00000000-0000-0000-0000-000000000000}"/>
          </ac:spMkLst>
        </pc:spChg>
        <pc:spChg chg="del">
          <ac:chgData name="Say,Benjamin" userId="12accc6f-d5d5-4773-a929-5f4f5530135e" providerId="ADAL" clId="{98C3E7DA-2B56-4E02-8451-3363DA08A071}" dt="2019-03-11T18:15:08.060" v="2" actId="478"/>
          <ac:spMkLst>
            <pc:docMk/>
            <pc:sldMk cId="0" sldId="281"/>
            <ac:spMk id="15367" creationId="{00000000-0000-0000-0000-000000000000}"/>
          </ac:spMkLst>
        </pc:spChg>
      </pc:sldChg>
      <pc:sldChg chg="modSp">
        <pc:chgData name="Say,Benjamin" userId="12accc6f-d5d5-4773-a929-5f4f5530135e" providerId="ADAL" clId="{98C3E7DA-2B56-4E02-8451-3363DA08A071}" dt="2019-03-11T18:16:32.265" v="7" actId="20577"/>
        <pc:sldMkLst>
          <pc:docMk/>
          <pc:sldMk cId="1002365975" sldId="283"/>
        </pc:sldMkLst>
        <pc:spChg chg="mod">
          <ac:chgData name="Say,Benjamin" userId="12accc6f-d5d5-4773-a929-5f4f5530135e" providerId="ADAL" clId="{98C3E7DA-2B56-4E02-8451-3363DA08A071}" dt="2019-03-11T18:16:32.265" v="7" actId="20577"/>
          <ac:spMkLst>
            <pc:docMk/>
            <pc:sldMk cId="1002365975" sldId="283"/>
            <ac:spMk id="3" creationId="{00000000-0000-0000-0000-000000000000}"/>
          </ac:spMkLst>
        </pc:spChg>
      </pc:sldChg>
      <pc:sldChg chg="modSp">
        <pc:chgData name="Say,Benjamin" userId="12accc6f-d5d5-4773-a929-5f4f5530135e" providerId="ADAL" clId="{98C3E7DA-2B56-4E02-8451-3363DA08A071}" dt="2019-03-11T18:16:20.569" v="5" actId="14100"/>
        <pc:sldMkLst>
          <pc:docMk/>
          <pc:sldMk cId="1903214757" sldId="284"/>
        </pc:sldMkLst>
        <pc:spChg chg="mod">
          <ac:chgData name="Say,Benjamin" userId="12accc6f-d5d5-4773-a929-5f4f5530135e" providerId="ADAL" clId="{98C3E7DA-2B56-4E02-8451-3363DA08A071}" dt="2019-03-11T18:16:20.569" v="5" actId="14100"/>
          <ac:spMkLst>
            <pc:docMk/>
            <pc:sldMk cId="1903214757" sldId="284"/>
            <ac:spMk id="14" creationId="{00000000-0000-0000-0000-000000000000}"/>
          </ac:spMkLst>
        </pc:spChg>
      </pc:sldChg>
      <pc:sldChg chg="modSp">
        <pc:chgData name="Say,Benjamin" userId="12accc6f-d5d5-4773-a929-5f4f5530135e" providerId="ADAL" clId="{98C3E7DA-2B56-4E02-8451-3363DA08A071}" dt="2019-03-11T18:29:36.509" v="8" actId="1076"/>
        <pc:sldMkLst>
          <pc:docMk/>
          <pc:sldMk cId="320031061" sldId="290"/>
        </pc:sldMkLst>
        <pc:spChg chg="mod">
          <ac:chgData name="Say,Benjamin" userId="12accc6f-d5d5-4773-a929-5f4f5530135e" providerId="ADAL" clId="{98C3E7DA-2B56-4E02-8451-3363DA08A071}" dt="2019-03-11T18:29:36.509" v="8" actId="1076"/>
          <ac:spMkLst>
            <pc:docMk/>
            <pc:sldMk cId="320031061" sldId="290"/>
            <ac:spMk id="2" creationId="{00000000-0000-0000-0000-000000000000}"/>
          </ac:spMkLst>
        </pc:spChg>
      </pc:sldChg>
      <pc:sldMasterChg chg="modSldLayout">
        <pc:chgData name="Say,Benjamin" userId="12accc6f-d5d5-4773-a929-5f4f5530135e" providerId="ADAL" clId="{98C3E7DA-2B56-4E02-8451-3363DA08A071}" dt="2019-03-11T18:15:04.117" v="0"/>
        <pc:sldMasterMkLst>
          <pc:docMk/>
          <pc:sldMasterMk cId="884666796" sldId="2147483674"/>
        </pc:sldMasterMkLst>
        <pc:sldLayoutChg chg="addSp">
          <pc:chgData name="Say,Benjamin" userId="12accc6f-d5d5-4773-a929-5f4f5530135e" providerId="ADAL" clId="{98C3E7DA-2B56-4E02-8451-3363DA08A071}" dt="2019-03-11T18:15:04.117" v="0"/>
          <pc:sldLayoutMkLst>
            <pc:docMk/>
            <pc:sldMasterMk cId="884666796" sldId="2147483674"/>
            <pc:sldLayoutMk cId="618375473" sldId="2147483680"/>
          </pc:sldLayoutMkLst>
          <pc:spChg chg="add">
            <ac:chgData name="Say,Benjamin" userId="12accc6f-d5d5-4773-a929-5f4f5530135e" providerId="ADAL" clId="{98C3E7DA-2B56-4E02-8451-3363DA08A071}" dt="2019-03-11T18:15:04.117" v="0"/>
            <ac:spMkLst>
              <pc:docMk/>
              <pc:sldMasterMk cId="884666796" sldId="2147483674"/>
              <pc:sldLayoutMk cId="618375473" sldId="2147483680"/>
              <ac:spMk id="6" creationId="{BD0D793B-7C0F-4980-9D5B-0A3B2242CDBA}"/>
            </ac:spMkLst>
          </pc:spChg>
          <pc:spChg chg="add">
            <ac:chgData name="Say,Benjamin" userId="12accc6f-d5d5-4773-a929-5f4f5530135e" providerId="ADAL" clId="{98C3E7DA-2B56-4E02-8451-3363DA08A071}" dt="2019-03-11T18:15:04.117" v="0"/>
            <ac:spMkLst>
              <pc:docMk/>
              <pc:sldMasterMk cId="884666796" sldId="2147483674"/>
              <pc:sldLayoutMk cId="618375473" sldId="2147483680"/>
              <ac:spMk id="7" creationId="{AB5C9C53-DC9D-4BF2-94D6-073F8EEE7076}"/>
            </ac:spMkLst>
          </pc:spChg>
        </pc:sldLayoutChg>
        <pc:sldLayoutChg chg="addSp">
          <pc:chgData name="Say,Benjamin" userId="12accc6f-d5d5-4773-a929-5f4f5530135e" providerId="ADAL" clId="{98C3E7DA-2B56-4E02-8451-3363DA08A071}" dt="2019-03-11T18:15:04.117" v="0"/>
          <pc:sldLayoutMkLst>
            <pc:docMk/>
            <pc:sldMasterMk cId="884666796" sldId="2147483674"/>
            <pc:sldLayoutMk cId="896219807" sldId="2147483681"/>
          </pc:sldLayoutMkLst>
          <pc:spChg chg="add">
            <ac:chgData name="Say,Benjamin" userId="12accc6f-d5d5-4773-a929-5f4f5530135e" providerId="ADAL" clId="{98C3E7DA-2B56-4E02-8451-3363DA08A071}" dt="2019-03-11T18:15:04.117" v="0"/>
            <ac:spMkLst>
              <pc:docMk/>
              <pc:sldMasterMk cId="884666796" sldId="2147483674"/>
              <pc:sldLayoutMk cId="896219807" sldId="2147483681"/>
              <ac:spMk id="5" creationId="{5FAF0B20-6818-4242-AB25-1A3FCE162816}"/>
            </ac:spMkLst>
          </pc:spChg>
          <pc:spChg chg="add">
            <ac:chgData name="Say,Benjamin" userId="12accc6f-d5d5-4773-a929-5f4f5530135e" providerId="ADAL" clId="{98C3E7DA-2B56-4E02-8451-3363DA08A071}" dt="2019-03-11T18:15:04.117" v="0"/>
            <ac:spMkLst>
              <pc:docMk/>
              <pc:sldMasterMk cId="884666796" sldId="2147483674"/>
              <pc:sldLayoutMk cId="896219807" sldId="2147483681"/>
              <ac:spMk id="6" creationId="{5351EB2C-F1A7-4234-806F-35D34227A550}"/>
            </ac:spMkLst>
          </pc:spChg>
        </pc:sldLayoutChg>
      </pc:sldMasterChg>
    </pc:docChg>
  </pc:docChgLst>
  <pc:docChgLst>
    <pc:chgData name="Say,Benjamin" userId="12accc6f-d5d5-4773-a929-5f4f5530135e" providerId="ADAL" clId="{6006FC6E-09B3-47D0-A2AF-0F695E413197}"/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6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0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21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9410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522643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0015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4552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479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867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074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80BD-9C70-5242-A6F5-65BD35258773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557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3011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455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B24E-0BD9-AF4D-9974-4B777E96E530}" type="datetime1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0D793B-7C0F-4980-9D5B-0A3B2242CD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C9C53-DC9D-4BF2-94D6-073F8EEE70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7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4D12-5967-3A47-80B5-F59E3B07B579}" type="datetime1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DBF3212-ED34-C44D-91F0-7BA9D15B4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AF0B20-6818-4242-AB25-1A3FCE1628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51EB2C-F1A7-4234-806F-35D34227A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1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51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592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FF41DB-B3D6-3640-A028-81D0C5CB0516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6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21</a:t>
            </a: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sz="1600" dirty="0"/>
              <a:t>Handling Files</a:t>
            </a:r>
          </a:p>
          <a:p>
            <a:r>
              <a:rPr lang="en-US" sz="1600" dirty="0"/>
              <a:t>In particular, uploading files.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02" y="285694"/>
            <a:ext cx="7765322" cy="970450"/>
          </a:xfrm>
        </p:spPr>
        <p:txBody>
          <a:bodyPr/>
          <a:lstStyle/>
          <a:p>
            <a:r>
              <a:rPr lang="en-US" dirty="0"/>
              <a:t>Extended Example Roadmap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495800"/>
          </a:xfrm>
        </p:spPr>
        <p:txBody>
          <a:bodyPr/>
          <a:lstStyle/>
          <a:p>
            <a:r>
              <a:rPr lang="en-US"/>
              <a:t>Similar overall structure as before.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B24E-0BD9-AF4D-9974-4B777E96E530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32740"/>
              </p:ext>
            </p:extLst>
          </p:nvPr>
        </p:nvGraphicFramePr>
        <p:xfrm>
          <a:off x="152400" y="1828800"/>
          <a:ext cx="8686800" cy="459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8991600" imgH="4635500" progId="Excel.Sheet.12">
                  <p:embed/>
                </p:oleObj>
              </mc:Choice>
              <mc:Fallback>
                <p:oleObj name="Worksheet" r:id="rId3" imgW="8991600" imgH="4635500" progId="Excel.Shee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828800"/>
                        <a:ext cx="8686800" cy="459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3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Uploads File</a:t>
            </a:r>
          </a:p>
          <a:p>
            <a:r>
              <a:rPr lang="en-US" dirty="0"/>
              <a:t>Do necessary data validation</a:t>
            </a:r>
          </a:p>
          <a:p>
            <a:pPr lvl="1"/>
            <a:r>
              <a:rPr lang="en-US" dirty="0"/>
              <a:t>Check file type, size, etc.</a:t>
            </a:r>
          </a:p>
          <a:p>
            <a:r>
              <a:rPr lang="en-US" dirty="0"/>
              <a:t>Move temp file to permanent location.</a:t>
            </a:r>
          </a:p>
          <a:p>
            <a:pPr lvl="1"/>
            <a:r>
              <a:rPr lang="en-US" dirty="0"/>
              <a:t>Two step process provide a level of protection. </a:t>
            </a:r>
          </a:p>
          <a:p>
            <a:r>
              <a:rPr lang="en-US" dirty="0"/>
              <a:t>Record the transaction in a database</a:t>
            </a:r>
          </a:p>
          <a:p>
            <a:pPr lvl="1"/>
            <a:r>
              <a:rPr lang="en-US" dirty="0"/>
              <a:t>Accurate record of site accessible files.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2D0-9789-CE46-8C7F-52DEBDD36A39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Form Encode Type</a:t>
            </a:r>
          </a:p>
          <a:p>
            <a:pPr marL="457200" lvl="1" indent="0">
              <a:buNone/>
            </a:pPr>
            <a:r>
              <a:rPr lang="en-US" dirty="0">
                <a:latin typeface="Lucida Console" charset="0"/>
                <a:ea typeface="Lucida Console" charset="0"/>
                <a:cs typeface="Lucida Console" charset="0"/>
              </a:rPr>
              <a:t>&lt;form method='post’ </a:t>
            </a:r>
            <a:r>
              <a:rPr lang="en-US" dirty="0" err="1">
                <a:latin typeface="Lucida Console" charset="0"/>
                <a:ea typeface="Lucida Console" charset="0"/>
                <a:cs typeface="Lucida Console" charset="0"/>
              </a:rPr>
              <a:t>enctype</a:t>
            </a:r>
            <a:r>
              <a:rPr lang="en-US" dirty="0">
                <a:latin typeface="Lucida Console" charset="0"/>
                <a:ea typeface="Lucida Console" charset="0"/>
                <a:cs typeface="Lucida Console" charset="0"/>
              </a:rPr>
              <a:t>='multipart/form-data'&gt;</a:t>
            </a:r>
          </a:p>
          <a:p>
            <a:r>
              <a:rPr lang="en-US" dirty="0"/>
              <a:t>Create form element</a:t>
            </a:r>
          </a:p>
          <a:p>
            <a:pPr marL="457200" lvl="1" indent="0">
              <a:buNone/>
            </a:pPr>
            <a:r>
              <a:rPr lang="en-US" dirty="0">
                <a:latin typeface="Lucida Console" charset="0"/>
                <a:ea typeface="Lucida Console" charset="0"/>
                <a:cs typeface="Lucida Console" charset="0"/>
              </a:rPr>
              <a:t>&lt;input type='file' name='filename' size='10'&gt;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3DE-FC18-E244-B489-CB392E8FCB77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6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$_FILES Array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1524000"/>
          </a:xfrm>
        </p:spPr>
        <p:txBody>
          <a:bodyPr/>
          <a:lstStyle/>
          <a:p>
            <a:r>
              <a:rPr lang="en-US" dirty="0"/>
              <a:t>How file information is passed back to PHP on the Server.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E6DD-F657-AA41-967E-CAB1093094C3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850" y="2194184"/>
            <a:ext cx="4457700" cy="378565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600"/>
              </a:lnSpc>
            </a:pPr>
            <a:endParaRPr lang="en-US" sz="800" dirty="0">
              <a:solidFill>
                <a:srgbClr val="FFDB96"/>
              </a:solidFill>
            </a:endParaRPr>
          </a:p>
          <a:p>
            <a:pPr>
              <a:lnSpc>
                <a:spcPts val="3600"/>
              </a:lnSpc>
            </a:pPr>
            <a:r>
              <a:rPr lang="en-US" b="1" dirty="0">
                <a:solidFill>
                  <a:srgbClr val="FFDB96"/>
                </a:solidFill>
                <a:latin typeface="Myriad Pro" charset="0"/>
              </a:rPr>
              <a:t>Array element                              </a:t>
            </a:r>
          </a:p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$_FILES['</a:t>
            </a:r>
            <a:r>
              <a:rPr lang="en-US" sz="2000" i="1" dirty="0">
                <a:solidFill>
                  <a:srgbClr val="FFDB96"/>
                </a:solidFill>
                <a:latin typeface="Courier" charset="0"/>
              </a:rPr>
              <a:t>file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']['</a:t>
            </a:r>
            <a:r>
              <a:rPr lang="en-US" sz="2000" i="1" dirty="0">
                <a:solidFill>
                  <a:srgbClr val="FFDB96"/>
                </a:solidFill>
                <a:latin typeface="Courier" charset="0"/>
              </a:rPr>
              <a:t>name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 </a:t>
            </a:r>
          </a:p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$_FILES['</a:t>
            </a:r>
            <a:r>
              <a:rPr lang="en-US" sz="2000" i="1" dirty="0">
                <a:solidFill>
                  <a:srgbClr val="FFDB96"/>
                </a:solidFill>
                <a:latin typeface="Courier" charset="0"/>
              </a:rPr>
              <a:t>file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']['</a:t>
            </a:r>
            <a:r>
              <a:rPr lang="en-US" sz="2000" i="1" dirty="0">
                <a:solidFill>
                  <a:srgbClr val="FFDB96"/>
                </a:solidFill>
                <a:latin typeface="Courier" charset="0"/>
              </a:rPr>
              <a:t>type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 </a:t>
            </a:r>
          </a:p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$_FILES['</a:t>
            </a:r>
            <a:r>
              <a:rPr lang="en-US" sz="2000" i="1" dirty="0">
                <a:solidFill>
                  <a:srgbClr val="FFDB96"/>
                </a:solidFill>
                <a:latin typeface="Courier" charset="0"/>
              </a:rPr>
              <a:t>file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']['</a:t>
            </a:r>
            <a:r>
              <a:rPr lang="en-US" sz="2000" i="1" dirty="0">
                <a:solidFill>
                  <a:srgbClr val="FFDB96"/>
                </a:solidFill>
                <a:latin typeface="Courier" charset="0"/>
              </a:rPr>
              <a:t>size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 </a:t>
            </a:r>
          </a:p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$_FILES['</a:t>
            </a:r>
            <a:r>
              <a:rPr lang="en-US" sz="2000" i="1" dirty="0">
                <a:solidFill>
                  <a:srgbClr val="FFDB96"/>
                </a:solidFill>
                <a:latin typeface="Courier" charset="0"/>
              </a:rPr>
              <a:t>file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']['</a:t>
            </a:r>
            <a:r>
              <a:rPr lang="en-US" sz="2000" i="1" dirty="0" err="1">
                <a:solidFill>
                  <a:srgbClr val="FFDB96"/>
                </a:solidFill>
                <a:latin typeface="Courier" charset="0"/>
              </a:rPr>
              <a:t>tmp_name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 </a:t>
            </a:r>
          </a:p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$_FILES['</a:t>
            </a:r>
            <a:r>
              <a:rPr lang="en-US" sz="2000" i="1" dirty="0">
                <a:solidFill>
                  <a:srgbClr val="FFDB96"/>
                </a:solidFill>
                <a:latin typeface="Courier" charset="0"/>
              </a:rPr>
              <a:t>file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']['</a:t>
            </a:r>
            <a:r>
              <a:rPr lang="en-US" sz="2000" i="1" dirty="0">
                <a:solidFill>
                  <a:srgbClr val="FFDB96"/>
                </a:solidFill>
                <a:latin typeface="Courier" charset="0"/>
              </a:rPr>
              <a:t>error</a:t>
            </a:r>
            <a:r>
              <a:rPr lang="en-US" sz="2000" dirty="0">
                <a:solidFill>
                  <a:srgbClr val="FFDB96"/>
                </a:solidFill>
                <a:latin typeface="Courier" charset="0"/>
              </a:rPr>
              <a:t>']</a:t>
            </a:r>
          </a:p>
          <a:p>
            <a:pPr>
              <a:lnSpc>
                <a:spcPts val="3600"/>
              </a:lnSpc>
            </a:pPr>
            <a:endParaRPr lang="en-US" baseline="30000" dirty="0">
              <a:solidFill>
                <a:srgbClr val="FFDB96"/>
              </a:solidFill>
              <a:latin typeface="Myriad Pro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0250" y="2819400"/>
            <a:ext cx="4603750" cy="286232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600"/>
              </a:lnSpc>
            </a:pPr>
            <a:endParaRPr lang="en-US" sz="800" dirty="0">
              <a:solidFill>
                <a:srgbClr val="FFDB96"/>
              </a:solidFill>
            </a:endParaRPr>
          </a:p>
          <a:p>
            <a:pPr>
              <a:lnSpc>
                <a:spcPts val="3600"/>
              </a:lnSpc>
            </a:pPr>
            <a:r>
              <a:rPr lang="is-IS" baseline="30000" dirty="0">
                <a:solidFill>
                  <a:srgbClr val="FFDB96"/>
                </a:solidFill>
                <a:latin typeface="Myriad Pro Condensed" charset="0"/>
              </a:rPr>
              <a:t>…</a:t>
            </a:r>
            <a:r>
              <a:rPr lang="is-IS" dirty="0">
                <a:solidFill>
                  <a:srgbClr val="FFDB96"/>
                </a:solidFill>
                <a:latin typeface="Myriad Pro Condensed" charset="0"/>
              </a:rPr>
              <a:t> </a:t>
            </a:r>
            <a:r>
              <a:rPr lang="en-US" baseline="30000" dirty="0">
                <a:solidFill>
                  <a:srgbClr val="FFDB96"/>
                </a:solidFill>
                <a:latin typeface="Myriad Pro Condensed" charset="0"/>
              </a:rPr>
              <a:t>The name of the uploaded file (e.g., </a:t>
            </a:r>
            <a:r>
              <a:rPr lang="en-US" i="1" baseline="30000" dirty="0" err="1">
                <a:solidFill>
                  <a:srgbClr val="FFDB96"/>
                </a:solidFill>
                <a:latin typeface="Myriad Pro Condensed" charset="0"/>
              </a:rPr>
              <a:t>smiley.jpg</a:t>
            </a:r>
            <a:r>
              <a:rPr lang="en-US" baseline="30000" dirty="0">
                <a:solidFill>
                  <a:srgbClr val="FFDB96"/>
                </a:solidFill>
                <a:latin typeface="Myriad Pro Condensed" charset="0"/>
              </a:rPr>
              <a:t>)</a:t>
            </a:r>
          </a:p>
          <a:p>
            <a:pPr>
              <a:lnSpc>
                <a:spcPts val="3600"/>
              </a:lnSpc>
            </a:pPr>
            <a:r>
              <a:rPr lang="is-IS" baseline="30000" dirty="0">
                <a:solidFill>
                  <a:srgbClr val="FFDB96"/>
                </a:solidFill>
                <a:latin typeface="Myriad Pro Condensed" charset="0"/>
              </a:rPr>
              <a:t>…</a:t>
            </a:r>
            <a:r>
              <a:rPr lang="is-IS" dirty="0">
                <a:solidFill>
                  <a:srgbClr val="FFDB96"/>
                </a:solidFill>
                <a:latin typeface="Myriad Pro Condensed" charset="0"/>
              </a:rPr>
              <a:t> </a:t>
            </a:r>
            <a:r>
              <a:rPr lang="en-US" baseline="30000" dirty="0">
                <a:solidFill>
                  <a:srgbClr val="FFDB96"/>
                </a:solidFill>
                <a:latin typeface="Myriad Pro Condensed" charset="0"/>
              </a:rPr>
              <a:t>The content type of the file (e.g., </a:t>
            </a:r>
            <a:r>
              <a:rPr lang="en-US" i="1" baseline="30000" dirty="0">
                <a:solidFill>
                  <a:srgbClr val="FFDB96"/>
                </a:solidFill>
                <a:latin typeface="Myriad Pro Condensed" charset="0"/>
              </a:rPr>
              <a:t>image/jpeg – More Next</a:t>
            </a:r>
            <a:r>
              <a:rPr lang="en-US" baseline="30000" dirty="0">
                <a:solidFill>
                  <a:srgbClr val="FFDB96"/>
                </a:solidFill>
                <a:latin typeface="Myriad Pro Condensed" charset="0"/>
              </a:rPr>
              <a:t>)</a:t>
            </a:r>
          </a:p>
          <a:p>
            <a:pPr>
              <a:lnSpc>
                <a:spcPts val="3600"/>
              </a:lnSpc>
            </a:pPr>
            <a:r>
              <a:rPr lang="is-IS" baseline="30000" dirty="0">
                <a:solidFill>
                  <a:srgbClr val="FFDB96"/>
                </a:solidFill>
                <a:latin typeface="Myriad Pro Condensed" charset="0"/>
              </a:rPr>
              <a:t>…</a:t>
            </a:r>
            <a:r>
              <a:rPr lang="is-IS" dirty="0">
                <a:solidFill>
                  <a:srgbClr val="FFDB96"/>
                </a:solidFill>
                <a:latin typeface="Myriad Pro Condensed" charset="0"/>
              </a:rPr>
              <a:t> </a:t>
            </a:r>
            <a:r>
              <a:rPr lang="en-US" baseline="30000" dirty="0">
                <a:solidFill>
                  <a:srgbClr val="FFDB96"/>
                </a:solidFill>
                <a:latin typeface="Myriad Pro Condensed" charset="0"/>
              </a:rPr>
              <a:t>The file’s size in bytes</a:t>
            </a:r>
          </a:p>
          <a:p>
            <a:pPr>
              <a:lnSpc>
                <a:spcPts val="3600"/>
              </a:lnSpc>
            </a:pPr>
            <a:r>
              <a:rPr lang="is-IS" baseline="30000" dirty="0">
                <a:solidFill>
                  <a:srgbClr val="FFDB96"/>
                </a:solidFill>
                <a:latin typeface="Myriad Pro Condensed" charset="0"/>
              </a:rPr>
              <a:t>…</a:t>
            </a:r>
            <a:r>
              <a:rPr lang="is-IS" dirty="0">
                <a:solidFill>
                  <a:srgbClr val="FFDB96"/>
                </a:solidFill>
                <a:latin typeface="Myriad Pro Condensed" charset="0"/>
              </a:rPr>
              <a:t> </a:t>
            </a:r>
            <a:r>
              <a:rPr lang="en-US" baseline="30000" dirty="0">
                <a:solidFill>
                  <a:srgbClr val="FFDB96"/>
                </a:solidFill>
                <a:latin typeface="Myriad Pro Condensed" charset="0"/>
              </a:rPr>
              <a:t>The name of the temporary file stored on the server</a:t>
            </a:r>
          </a:p>
          <a:p>
            <a:pPr>
              <a:lnSpc>
                <a:spcPts val="3600"/>
              </a:lnSpc>
            </a:pPr>
            <a:r>
              <a:rPr lang="is-IS" baseline="30000" dirty="0">
                <a:solidFill>
                  <a:srgbClr val="FFDB96"/>
                </a:solidFill>
                <a:latin typeface="Myriad Pro Condensed" charset="0"/>
              </a:rPr>
              <a:t>…</a:t>
            </a:r>
            <a:r>
              <a:rPr lang="is-IS" dirty="0">
                <a:solidFill>
                  <a:srgbClr val="FFDB96"/>
                </a:solidFill>
                <a:latin typeface="Myriad Pro Condensed" charset="0"/>
              </a:rPr>
              <a:t> </a:t>
            </a:r>
            <a:r>
              <a:rPr lang="en-US" baseline="30000" dirty="0">
                <a:solidFill>
                  <a:srgbClr val="FFDB96"/>
                </a:solidFill>
                <a:latin typeface="Myriad Pro Condensed" charset="0"/>
              </a:rPr>
              <a:t>The error code resulting from the file upload</a:t>
            </a:r>
          </a:p>
        </p:txBody>
      </p:sp>
    </p:spTree>
    <p:extLst>
      <p:ext uri="{BB962C8B-B14F-4D97-AF65-F5344CB8AC3E}">
        <p14:creationId xmlns:p14="http://schemas.microsoft.com/office/powerpoint/2010/main" val="190321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Media 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BB600C33-B395-9244-8E96-999973F5604A}" type="datetime1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CSU CT 310  Web Development ©Ross Beveridge &amp;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9312701"/>
              </p:ext>
            </p:extLst>
          </p:nvPr>
        </p:nvGraphicFramePr>
        <p:xfrm>
          <a:off x="0" y="1371600"/>
          <a:ext cx="8305800" cy="46264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688">
                <a:tc>
                  <a:txBody>
                    <a:bodyPr/>
                    <a:lstStyle/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application/pdf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image/gif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multipart/form-data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text/xml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application/zip 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image/jpeg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text/</a:t>
                      </a:r>
                      <a:r>
                        <a:rPr lang="en-US" sz="2800" dirty="0" err="1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css</a:t>
                      </a: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 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video/mpeg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endParaRPr lang="en-US" sz="2800" dirty="0">
                        <a:latin typeface="Lucida Console" charset="0"/>
                        <a:ea typeface="Lucida Console" charset="0"/>
                        <a:cs typeface="Lucida Console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audio/mpeg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image/</a:t>
                      </a:r>
                      <a:r>
                        <a:rPr lang="en-US" sz="2800" dirty="0" err="1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png</a:t>
                      </a: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 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text/html 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video/mp4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audio/x-wav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image/tiff 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text/plain</a:t>
                      </a: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2800" dirty="0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video/</a:t>
                      </a:r>
                      <a:r>
                        <a:rPr lang="en-US" sz="2800" dirty="0" err="1">
                          <a:latin typeface="Lucida Console" charset="0"/>
                          <a:ea typeface="Lucida Console" charset="0"/>
                          <a:cs typeface="Lucida Console" charset="0"/>
                        </a:rPr>
                        <a:t>quicktime</a:t>
                      </a:r>
                      <a:endParaRPr lang="en-US" sz="2800" dirty="0">
                        <a:latin typeface="Lucida Console" charset="0"/>
                        <a:ea typeface="Lucida Console" charset="0"/>
                        <a:cs typeface="Lucida Console" charset="0"/>
                      </a:endParaRPr>
                    </a:p>
                    <a:p>
                      <a:pPr algn="l">
                        <a:lnSpc>
                          <a:spcPts val="3960"/>
                        </a:lnSpc>
                      </a:pPr>
                      <a:endParaRPr lang="en-US" sz="2800" dirty="0">
                        <a:latin typeface="Lucida Console" charset="0"/>
                        <a:ea typeface="Lucida Console" charset="0"/>
                        <a:cs typeface="Lucida Console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49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Type</a:t>
            </a:r>
          </a:p>
          <a:p>
            <a:pPr lvl="1"/>
            <a:r>
              <a:rPr lang="en-US" dirty="0"/>
              <a:t>Make sure appropriate type</a:t>
            </a:r>
          </a:p>
          <a:p>
            <a:pPr lvl="1"/>
            <a:r>
              <a:rPr lang="en-US" dirty="0"/>
              <a:t>Make sure file extension matches type</a:t>
            </a:r>
          </a:p>
          <a:p>
            <a:r>
              <a:rPr lang="en-US" dirty="0"/>
              <a:t>File Size</a:t>
            </a:r>
          </a:p>
          <a:p>
            <a:pPr lvl="1"/>
            <a:r>
              <a:rPr lang="en-US" dirty="0"/>
              <a:t>Check size of file</a:t>
            </a:r>
          </a:p>
          <a:p>
            <a:pPr lvl="2"/>
            <a:r>
              <a:rPr lang="en-US" dirty="0"/>
              <a:t>PHP has a maximum size which is set in </a:t>
            </a:r>
            <a:r>
              <a:rPr lang="en-US" dirty="0" err="1"/>
              <a:t>php.ini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7002-6EA9-2440-A515-7CE2EC440B3F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files are saved to the local disk</a:t>
            </a:r>
          </a:p>
          <a:p>
            <a:pPr marL="457200" lvl="1" indent="0">
              <a:buNone/>
            </a:pPr>
            <a:r>
              <a:rPr lang="en-US" dirty="0" err="1">
                <a:latin typeface="Lucida Console" charset="0"/>
                <a:ea typeface="Lucida Console" charset="0"/>
                <a:cs typeface="Lucida Console" charset="0"/>
              </a:rPr>
              <a:t>move_uploaded_file</a:t>
            </a:r>
            <a:r>
              <a:rPr lang="en-US" dirty="0">
                <a:latin typeface="Lucida Console" charset="0"/>
                <a:ea typeface="Lucida Console" charset="0"/>
                <a:cs typeface="Lucida Console" charset="0"/>
              </a:rPr>
              <a:t>()</a:t>
            </a:r>
          </a:p>
          <a:p>
            <a:r>
              <a:rPr lang="en-US" dirty="0"/>
              <a:t>Also possible to save to DB. However</a:t>
            </a:r>
            <a:r>
              <a:rPr lang="en-US"/>
              <a:t>, in </a:t>
            </a:r>
            <a:r>
              <a:rPr lang="en-US" dirty="0"/>
              <a:t>practice isn’t used very much.</a:t>
            </a:r>
          </a:p>
          <a:p>
            <a:r>
              <a:rPr lang="en-US" dirty="0"/>
              <a:t>However, we often save a record in the DB referencing the file (see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AAF8-874C-4A49-9E89-A75EA63AE066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6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Example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demonstrate key features with an extended example: lec21.zip</a:t>
            </a:r>
          </a:p>
          <a:p>
            <a:r>
              <a:rPr lang="en-US" dirty="0"/>
              <a:t>Note, it will not allow uploads on the CS Server – think about security.</a:t>
            </a:r>
          </a:p>
          <a:p>
            <a:r>
              <a:rPr lang="en-US" dirty="0"/>
              <a:t>You will download to your own site and experiment.</a:t>
            </a:r>
          </a:p>
          <a:p>
            <a:r>
              <a:rPr lang="en-US" dirty="0"/>
              <a:t>And then disable if on a public server!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3B94-6C4E-004A-9EDA-384430AB18C8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Example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80BD-9C70-5242-A6F5-65BD35258773}" type="datetime1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 Web Development ©Ross Beveridge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914400"/>
            <a:ext cx="7562850" cy="5467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496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667</TotalTime>
  <Words>531</Words>
  <Application>Microsoft Office PowerPoint</Application>
  <PresentationFormat>On-screen Show (4:3)</PresentationFormat>
  <Paragraphs>97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Calisto MT</vt:lpstr>
      <vt:lpstr>Courier</vt:lpstr>
      <vt:lpstr>Lucida Console</vt:lpstr>
      <vt:lpstr>Myriad Pro</vt:lpstr>
      <vt:lpstr>Myriad Pro Condensed</vt:lpstr>
      <vt:lpstr>Verdana</vt:lpstr>
      <vt:lpstr>Wingdings 2</vt:lpstr>
      <vt:lpstr>Slate</vt:lpstr>
      <vt:lpstr>Worksheet</vt:lpstr>
      <vt:lpstr>Lecture 21</vt:lpstr>
      <vt:lpstr>Overall Workflow</vt:lpstr>
      <vt:lpstr>Setting Up the Form</vt:lpstr>
      <vt:lpstr>$_FILES Array</vt:lpstr>
      <vt:lpstr>Common Media Types</vt:lpstr>
      <vt:lpstr>Types of Validation</vt:lpstr>
      <vt:lpstr>Saving</vt:lpstr>
      <vt:lpstr>Extended Example Intro</vt:lpstr>
      <vt:lpstr>Extended Example Page</vt:lpstr>
      <vt:lpstr>Extended Example Roadmap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21</dc:title>
  <dc:subject/>
  <dc:creator>Microsoft Office User</dc:creator>
  <cp:keywords/>
  <dc:description/>
  <cp:lastModifiedBy>Say,Benjamin</cp:lastModifiedBy>
  <cp:revision>16</cp:revision>
  <cp:lastPrinted>2016-01-22T15:29:38Z</cp:lastPrinted>
  <dcterms:created xsi:type="dcterms:W3CDTF">2016-03-20T16:29:09Z</dcterms:created>
  <dcterms:modified xsi:type="dcterms:W3CDTF">2019-03-11T18:29:46Z</dcterms:modified>
  <cp:category/>
</cp:coreProperties>
</file>